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0" r:id="rId3"/>
    <p:sldId id="271" r:id="rId4"/>
    <p:sldId id="257" r:id="rId5"/>
    <p:sldId id="258" r:id="rId6"/>
    <p:sldId id="259" r:id="rId7"/>
    <p:sldId id="260" r:id="rId8"/>
    <p:sldId id="261" r:id="rId9"/>
    <p:sldId id="267" r:id="rId10"/>
    <p:sldId id="269" r:id="rId11"/>
    <p:sldId id="275" r:id="rId12"/>
    <p:sldId id="276" r:id="rId13"/>
    <p:sldId id="277" r:id="rId14"/>
    <p:sldId id="278" r:id="rId15"/>
    <p:sldId id="289" r:id="rId16"/>
    <p:sldId id="290" r:id="rId17"/>
    <p:sldId id="279" r:id="rId18"/>
    <p:sldId id="287" r:id="rId19"/>
    <p:sldId id="280" r:id="rId20"/>
    <p:sldId id="291" r:id="rId21"/>
    <p:sldId id="281" r:id="rId22"/>
    <p:sldId id="292" r:id="rId23"/>
    <p:sldId id="288" r:id="rId2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9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50D26-A4F1-4445-B87D-F1D489D3C281}" type="datetimeFigureOut">
              <a:rPr lang="hu-HU" smtClean="0"/>
              <a:t>2013.10.01.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94835-5BFB-480C-AF80-1C01B898FC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4969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5ECD0-8BC0-4A17-8D98-7599DAF13A1E}" type="datetimeFigureOut">
              <a:rPr lang="hu-HU" smtClean="0"/>
              <a:t>2013.10.01.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B7556-6E69-46F9-B735-862458E473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144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B7556-6E69-46F9-B735-862458E4735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67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B7556-6E69-46F9-B735-862458E47351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5844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B7556-6E69-46F9-B735-862458E47351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3280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B7556-6E69-46F9-B735-862458E47351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988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2013.10.01.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2013.10.01.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2013.10.01.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2013.10.01.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2013.10.01.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2013.10.01.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919B-4047-4DB1-8B39-23A42AEBA556}" type="datetimeFigureOut">
              <a:rPr lang="hu-HU" smtClean="0"/>
              <a:t>2013.10.01.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3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98575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000000"/>
                </a:solidFill>
                <a:latin typeface="Times New Roman"/>
              </a:rPr>
              <a:t>Biztonságtechnikai szakmai fórum </a:t>
            </a:r>
            <a:r>
              <a:rPr lang="hu-HU" dirty="0">
                <a:solidFill>
                  <a:srgbClr val="000000"/>
                </a:solidFill>
                <a:latin typeface="Times New Roman"/>
              </a:rPr>
              <a:t>	</a:t>
            </a:r>
            <a:r>
              <a:rPr lang="hu-HU" b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hu-HU" b="1" dirty="0">
                <a:solidFill>
                  <a:srgbClr val="000000"/>
                </a:solidFill>
                <a:latin typeface="Times New Roman"/>
              </a:rPr>
            </a:br>
            <a:r>
              <a:rPr lang="hu-HU" b="1" dirty="0" smtClean="0">
                <a:solidFill>
                  <a:srgbClr val="000000"/>
                </a:solidFill>
                <a:latin typeface="Times New Roman"/>
              </a:rPr>
              <a:t>MJSZ-MKOSZ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03648" y="4005064"/>
            <a:ext cx="6400800" cy="982960"/>
          </a:xfrm>
        </p:spPr>
        <p:txBody>
          <a:bodyPr/>
          <a:lstStyle/>
          <a:p>
            <a:r>
              <a:rPr lang="hu-HU" dirty="0" smtClean="0"/>
              <a:t>Budapest, 2013. október 3.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508104" y="551723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Garamond" panose="02020404030301010803" pitchFamily="18" charset="0"/>
              </a:rPr>
              <a:t>Előadó:         Gyenge Koppány</a:t>
            </a:r>
          </a:p>
          <a:p>
            <a:r>
              <a:rPr lang="hu-HU" dirty="0" smtClean="0">
                <a:latin typeface="Garamond" panose="02020404030301010803" pitchFamily="18" charset="0"/>
              </a:rPr>
              <a:t>                  </a:t>
            </a:r>
            <a:r>
              <a:rPr lang="hu-HU" dirty="0" err="1" smtClean="0">
                <a:latin typeface="Garamond" panose="02020404030301010803" pitchFamily="18" charset="0"/>
              </a:rPr>
              <a:t>Fire</a:t>
            </a:r>
            <a:r>
              <a:rPr lang="hu-HU" dirty="0" smtClean="0">
                <a:latin typeface="Garamond" panose="02020404030301010803" pitchFamily="18" charset="0"/>
              </a:rPr>
              <a:t> </a:t>
            </a:r>
            <a:r>
              <a:rPr lang="hu-HU" dirty="0" err="1" smtClean="0">
                <a:latin typeface="Garamond" panose="02020404030301010803" pitchFamily="18" charset="0"/>
              </a:rPr>
              <a:t>Safety</a:t>
            </a:r>
            <a:r>
              <a:rPr lang="hu-HU" dirty="0" smtClean="0">
                <a:latin typeface="Garamond" panose="02020404030301010803" pitchFamily="18" charset="0"/>
              </a:rPr>
              <a:t> </a:t>
            </a:r>
            <a:r>
              <a:rPr lang="hu-HU" dirty="0" err="1" smtClean="0">
                <a:latin typeface="Garamond" panose="02020404030301010803" pitchFamily="18" charset="0"/>
              </a:rPr>
              <a:t>Events</a:t>
            </a:r>
            <a:r>
              <a:rPr lang="hu-HU" dirty="0" smtClean="0">
                <a:latin typeface="Garamond" panose="02020404030301010803" pitchFamily="18" charset="0"/>
              </a:rPr>
              <a:t> Kft</a:t>
            </a:r>
          </a:p>
        </p:txBody>
      </p:sp>
    </p:spTree>
    <p:extLst>
      <p:ext uri="{BB962C8B-B14F-4D97-AF65-F5344CB8AC3E}">
        <p14:creationId xmlns:p14="http://schemas.microsoft.com/office/powerpoint/2010/main" val="34291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772400" cy="1368152"/>
          </a:xfrm>
        </p:spPr>
        <p:txBody>
          <a:bodyPr>
            <a:normAutofit/>
          </a:bodyPr>
          <a:lstStyle/>
          <a:p>
            <a:r>
              <a:rPr lang="hu-HU" sz="2800" dirty="0" smtClean="0"/>
              <a:t> </a:t>
            </a: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1800697"/>
            <a:ext cx="7632848" cy="4580631"/>
          </a:xfrm>
        </p:spPr>
        <p:txBody>
          <a:bodyPr>
            <a:normAutofit/>
          </a:bodyPr>
          <a:lstStyle/>
          <a:p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Helyszín </a:t>
            </a:r>
            <a:r>
              <a:rPr lang="hu-H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és vagy rendezvény specifikus </a:t>
            </a:r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veszélyhelyzetek</a:t>
            </a:r>
          </a:p>
          <a:p>
            <a:endParaRPr lang="hu-HU" sz="18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zárt térben, sport csarnokokban megrendezett események veszélyeztetettségi tényezői a tevékenység szerint azonosak (jégkorong, kosárlabda). A helyszín tekintetében azonban már eltérőek, minden helyszín más-más adottságokkal rendelkezik., így a veszélyhelyzetek hatékony kezelése is más-más megoldásokat igényel.</a:t>
            </a:r>
          </a:p>
          <a:p>
            <a:pPr algn="just"/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Zárt helyszínek – eltérő épületszerkezetek</a:t>
            </a: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Lelátók, ülőhelyek – félkör, téglalap, hosszanti irányú …. </a:t>
            </a:r>
            <a:r>
              <a:rPr lang="hu-H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u-H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tb</a:t>
            </a:r>
            <a:endParaRPr lang="hu-H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Folyosó rendszerű közlekedési útvonalak – talajszint alatt, földszinten, 	hosszanti irányban, kereszt irányban …. </a:t>
            </a:r>
            <a:r>
              <a:rPr lang="hu-H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stb</a:t>
            </a:r>
            <a:endParaRPr lang="hu-H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Közmű infrastruktúrák – elektromos kábelrendszerek, gáz vezetékek …. </a:t>
            </a:r>
            <a:r>
              <a:rPr lang="hu-H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stb</a:t>
            </a:r>
            <a:endParaRPr lang="hu-H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Beépített biztonságtechnikai, tűzvédelmi berendezések – építés évétől függően 	eltérőek (kamera rendszerek, irányítási központ, hő,</a:t>
            </a:r>
            <a:r>
              <a:rPr lang="hu-H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-és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füstelvezetés …. </a:t>
            </a:r>
            <a:r>
              <a:rPr lang="hu-H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u-H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tb</a:t>
            </a:r>
            <a:endParaRPr lang="hu-H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8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800697"/>
            <a:ext cx="7772400" cy="1556295"/>
          </a:xfrm>
        </p:spPr>
        <p:txBody>
          <a:bodyPr>
            <a:normAutofit/>
          </a:bodyPr>
          <a:lstStyle/>
          <a:p>
            <a:r>
              <a:rPr lang="hu-HU" sz="2800" dirty="0" smtClean="0"/>
              <a:t> </a:t>
            </a: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1800697"/>
            <a:ext cx="7632848" cy="4580631"/>
          </a:xfrm>
        </p:spPr>
        <p:txBody>
          <a:bodyPr>
            <a:normAutofit/>
          </a:bodyPr>
          <a:lstStyle/>
          <a:p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Veszélyhelyzetek egymásra gyakorolt hatásai</a:t>
            </a:r>
          </a:p>
          <a:p>
            <a:endParaRPr lang="hu-H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Egyes típusú veszélyhelyzetek amikor kialakulnak, generálják a következőt, ezért összefüggéseiben kell látni, vizsgálni és megoldani.</a:t>
            </a:r>
          </a:p>
          <a:p>
            <a:pPr algn="just"/>
            <a:endParaRPr lang="hu-H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technikai, infrastrukturális jellegű 	veszély → tűzeset </a:t>
            </a: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hő, és füst </a:t>
            </a: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tömeges menekülés</a:t>
            </a:r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kiürítés → pánik 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 tömeges sérülések 	→ haláleset </a:t>
            </a: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közlekedési káosz </a:t>
            </a:r>
          </a:p>
          <a:p>
            <a:pPr algn="just"/>
            <a:endParaRPr lang="hu-HU" sz="1800" dirty="0" smtClean="0">
              <a:solidFill>
                <a:schemeClr val="tx1"/>
              </a:solidFill>
            </a:endParaRPr>
          </a:p>
          <a:p>
            <a:pPr algn="just"/>
            <a:r>
              <a:rPr lang="hu-HU" sz="1800" dirty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hu-HU" sz="1800" dirty="0" smtClean="0">
                <a:solidFill>
                  <a:schemeClr val="tx1"/>
                </a:solidFill>
              </a:rPr>
              <a:t>	</a:t>
            </a:r>
          </a:p>
          <a:p>
            <a:endParaRPr lang="hu-HU" sz="1800" b="1" dirty="0">
              <a:solidFill>
                <a:schemeClr val="tx1"/>
              </a:solidFill>
            </a:endParaRPr>
          </a:p>
          <a:p>
            <a:endParaRPr lang="hu-HU" sz="1800" b="1" dirty="0" smtClean="0">
              <a:solidFill>
                <a:schemeClr val="tx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5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800697"/>
            <a:ext cx="7772400" cy="1556295"/>
          </a:xfrm>
        </p:spPr>
        <p:txBody>
          <a:bodyPr>
            <a:normAutofit/>
          </a:bodyPr>
          <a:lstStyle/>
          <a:p>
            <a:r>
              <a:rPr lang="hu-HU" sz="2800" dirty="0" smtClean="0"/>
              <a:t> </a:t>
            </a: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1800697"/>
            <a:ext cx="7632848" cy="4580631"/>
          </a:xfrm>
        </p:spPr>
        <p:txBody>
          <a:bodyPr>
            <a:normAutofit/>
          </a:bodyPr>
          <a:lstStyle/>
          <a:p>
            <a:r>
              <a:rPr lang="hu-H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Veszélyhelyzeti terv készítése, jelentősége, használhatósága, gyakorlati </a:t>
            </a:r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megvalósíthatósága</a:t>
            </a:r>
          </a:p>
          <a:p>
            <a:endParaRPr lang="hu-H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MEGVALÓSÍTÁS!</a:t>
            </a:r>
          </a:p>
          <a:p>
            <a:endParaRPr lang="hu-H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Jogszabályban egzakt módon nem meghatározott dokumentáció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tűzvédelmi szabályzat (1996. évi XXXI. Tv)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tűzriadó terv 30/1996 (XII. 6.) BM. r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sport események tűzvédelmi szabályozása 	28/2011. (IX. 6.) 	BM. R és egyéb műszaki irányelvek, specifikációk</a:t>
            </a:r>
          </a:p>
          <a:p>
            <a:pPr algn="just"/>
            <a:r>
              <a:rPr lang="hu-H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helyismeret, helyi sajátosságok figyelembevétele</a:t>
            </a:r>
            <a:endParaRPr lang="hu-HU" sz="1800" b="1" dirty="0">
              <a:solidFill>
                <a:schemeClr val="tx1"/>
              </a:solidFill>
            </a:endParaRPr>
          </a:p>
          <a:p>
            <a:pPr algn="just"/>
            <a:endParaRPr lang="hu-H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Ezek összessége, és a „józan paraszti ész”</a:t>
            </a:r>
            <a:endParaRPr lang="hu-H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3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800697"/>
            <a:ext cx="7772400" cy="1556295"/>
          </a:xfrm>
        </p:spPr>
        <p:txBody>
          <a:bodyPr>
            <a:normAutofit/>
          </a:bodyPr>
          <a:lstStyle/>
          <a:p>
            <a:r>
              <a:rPr lang="hu-HU" sz="2800" dirty="0" smtClean="0"/>
              <a:t> </a:t>
            </a: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1800697"/>
            <a:ext cx="7632848" cy="4580631"/>
          </a:xfrm>
        </p:spPr>
        <p:txBody>
          <a:bodyPr>
            <a:normAutofit/>
          </a:bodyPr>
          <a:lstStyle/>
          <a:p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rendezvényre elkészített tervnek alkalmasnak kell lennie az előfordulható veszélyhelyzetek bekövetkezésének minimalizálására, és ha bekövetkezik, akkor a hatékony kezelésére, mely terv legfontosabb eleme a </a:t>
            </a:r>
          </a:p>
          <a:p>
            <a:endParaRPr lang="hu-H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PROTOKOLL</a:t>
            </a:r>
          </a:p>
          <a:p>
            <a:r>
              <a:rPr lang="hu-H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Viselkedéstechnika, viselkedéskultúra, szertartásrend, rendezvényszervezés</a:t>
            </a:r>
          </a:p>
          <a:p>
            <a:endParaRPr lang="hu-HU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Meghatározott helyzetre, meghatározott válasz, cselekvés.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egyértelmű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ésszerű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tudatos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személyre szabott</a:t>
            </a:r>
            <a:endParaRPr lang="hu-H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Cselekvési és intézkedési terv</a:t>
            </a:r>
          </a:p>
          <a:p>
            <a:endParaRPr lang="hu-H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6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800697"/>
            <a:ext cx="7772400" cy="1556295"/>
          </a:xfrm>
        </p:spPr>
        <p:txBody>
          <a:bodyPr>
            <a:normAutofit/>
          </a:bodyPr>
          <a:lstStyle/>
          <a:p>
            <a:r>
              <a:rPr lang="hu-HU" sz="2800" dirty="0" smtClean="0"/>
              <a:t> </a:t>
            </a: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1800697"/>
            <a:ext cx="7632848" cy="4580631"/>
          </a:xfrm>
        </p:spPr>
        <p:txBody>
          <a:bodyPr>
            <a:normAutofit/>
          </a:bodyPr>
          <a:lstStyle/>
          <a:p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protokoll könyv</a:t>
            </a:r>
          </a:p>
          <a:p>
            <a:endParaRPr lang="hu-H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Veszélyhelyzet kezelése</a:t>
            </a:r>
          </a:p>
          <a:p>
            <a:pPr algn="just"/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Emberi élet védelme</a:t>
            </a:r>
          </a:p>
          <a:p>
            <a:pPr algn="just"/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Veszély felismerése</a:t>
            </a:r>
          </a:p>
          <a:p>
            <a:pPr algn="just"/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Veszély lokalizálása</a:t>
            </a:r>
          </a:p>
          <a:p>
            <a:pPr algn="just"/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Reagálás a kialakult veszélyhelyzetre</a:t>
            </a:r>
          </a:p>
          <a:p>
            <a:pPr algn="just"/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Kiürítés (részleges vagy teljes)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tervezett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nem tervezett, azonnali</a:t>
            </a:r>
          </a:p>
          <a:p>
            <a:pPr algn="just"/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Hivatásos szervekkel, hatóságokkal történő 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együttműködés</a:t>
            </a:r>
          </a:p>
          <a:p>
            <a:pPr algn="just"/>
            <a:endParaRPr lang="hu-H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u-H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0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veszélyhelyzeti kommunikáció feladata, </a:t>
            </a:r>
            <a:r>
              <a:rPr lang="hu-H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szerepe</a:t>
            </a:r>
          </a:p>
          <a:p>
            <a:pPr marL="0" indent="0" algn="ctr">
              <a:buNone/>
            </a:pPr>
            <a:endParaRPr lang="hu-H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1800" dirty="0" smtClean="0"/>
              <a:t>	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Segítséget nyújt: </a:t>
            </a:r>
          </a:p>
          <a:p>
            <a:pPr marL="0" indent="0" algn="just">
              <a:buNone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 veszélyhelyzet felszámolásában, </a:t>
            </a:r>
          </a:p>
          <a:p>
            <a:pPr marL="0" indent="0" algn="just">
              <a:buNone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 résztvevők biztonságos kimenekítésben</a:t>
            </a:r>
          </a:p>
          <a:p>
            <a:pPr marL="0" indent="0" algn="just">
              <a:buNone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 szervezők összehangolt tevékenységét biztosítja</a:t>
            </a:r>
          </a:p>
          <a:p>
            <a:pPr marL="0" indent="0" algn="just">
              <a:buNone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 mentésben résztvevők összehangolt munkáját elősegíti</a:t>
            </a:r>
          </a:p>
          <a:p>
            <a:pPr marL="0" indent="0" algn="just">
              <a:buNone/>
            </a:pP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 rossz, nem megfelelő kommunikáció veszélyhelyzetben ember életekbe kerülhet:</a:t>
            </a:r>
          </a:p>
          <a:p>
            <a:pPr marL="0" indent="0" algn="just">
              <a:buNone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pánik</a:t>
            </a:r>
          </a:p>
          <a:p>
            <a:pPr marL="0" indent="0" algn="just">
              <a:buNone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szervezetlenség</a:t>
            </a:r>
          </a:p>
          <a:p>
            <a:pPr marL="0" indent="0" algn="just">
              <a:buNone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információ hiány</a:t>
            </a:r>
          </a:p>
          <a:p>
            <a:pPr marL="0" indent="0" algn="just">
              <a:buNone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téves, fals információk</a:t>
            </a:r>
          </a:p>
          <a:p>
            <a:pPr marL="0" indent="0" algn="just">
              <a:buNone/>
            </a:pPr>
            <a:r>
              <a:rPr lang="hu-HU" sz="1400" dirty="0"/>
              <a:t>	</a:t>
            </a:r>
            <a:endParaRPr lang="hu-HU" sz="1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41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76672"/>
            <a:ext cx="7556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827584" y="1700808"/>
            <a:ext cx="7434609" cy="336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hu-H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veszélyhelyzeti kommunikáció </a:t>
            </a:r>
            <a:r>
              <a:rPr lang="hu-H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legyen:</a:t>
            </a:r>
            <a:endParaRPr lang="hu-H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endParaRPr lang="hu-H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</a:pPr>
            <a:r>
              <a: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pontos</a:t>
            </a:r>
          </a:p>
          <a:p>
            <a:pPr lvl="0" algn="just">
              <a:spcBef>
                <a:spcPct val="20000"/>
              </a:spcBef>
            </a:pPr>
            <a:r>
              <a: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gyors</a:t>
            </a:r>
          </a:p>
          <a:p>
            <a:pPr lvl="0" algn="just">
              <a:spcBef>
                <a:spcPct val="20000"/>
              </a:spcBef>
            </a:pPr>
            <a:r>
              <a: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hatékony</a:t>
            </a:r>
          </a:p>
          <a:p>
            <a:pPr lvl="0" algn="just">
              <a:spcBef>
                <a:spcPct val="20000"/>
              </a:spcBef>
            </a:pPr>
            <a:r>
              <a: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hiteles</a:t>
            </a:r>
          </a:p>
          <a:p>
            <a:pPr lvl="0" algn="just">
              <a:spcBef>
                <a:spcPct val="20000"/>
              </a:spcBef>
            </a:pPr>
            <a:r>
              <a: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egyszerű</a:t>
            </a:r>
          </a:p>
          <a:p>
            <a:pPr lvl="0" algn="just">
              <a:spcBef>
                <a:spcPct val="20000"/>
              </a:spcBef>
            </a:pPr>
            <a:r>
              <a: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egyértelmű</a:t>
            </a:r>
          </a:p>
          <a:p>
            <a:pPr lvl="0" algn="just">
              <a:spcBef>
                <a:spcPct val="20000"/>
              </a:spcBef>
            </a:pPr>
            <a:r>
              <a: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határozott de nem riadalom keltő</a:t>
            </a:r>
          </a:p>
          <a:p>
            <a:pPr lvl="0" algn="just">
              <a:spcBef>
                <a:spcPct val="20000"/>
              </a:spcBef>
            </a:pPr>
            <a:r>
              <a: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célközönségnek szóljon</a:t>
            </a:r>
            <a:r>
              <a:rPr lang="hu-H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hu-H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214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800697"/>
            <a:ext cx="7772400" cy="4364607"/>
          </a:xfrm>
        </p:spPr>
        <p:txBody>
          <a:bodyPr>
            <a:normAutofit/>
          </a:bodyPr>
          <a:lstStyle/>
          <a:p>
            <a:r>
              <a:rPr lang="hu-HU" sz="2800" dirty="0" smtClean="0"/>
              <a:t> </a:t>
            </a: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1800697"/>
            <a:ext cx="7632848" cy="4580631"/>
          </a:xfrm>
        </p:spPr>
        <p:txBody>
          <a:bodyPr>
            <a:normAutofit lnSpcReduction="10000"/>
          </a:bodyPr>
          <a:lstStyle/>
          <a:p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Veszélyhelyzeti </a:t>
            </a:r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kommunikáció típusai</a:t>
            </a:r>
            <a:endParaRPr lang="hu-H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u-H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Megelőző kommunikáció </a:t>
            </a:r>
            <a:endParaRPr lang="hu-H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felkészítés a veszélyhelyzetre</a:t>
            </a:r>
          </a:p>
          <a:p>
            <a:pPr algn="just"/>
            <a:r>
              <a:rPr lang="hu-H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ismerős, egyezményes jelek</a:t>
            </a:r>
            <a:endParaRPr lang="hu-H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u-H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Külső kommunikáció 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 érintett résztvevők irányába</a:t>
            </a:r>
          </a:p>
          <a:p>
            <a:pPr algn="just"/>
            <a:r>
              <a:rPr lang="hu-H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szóló, a veszélynek kitett emberek</a:t>
            </a:r>
          </a:p>
          <a:p>
            <a:pPr algn="just"/>
            <a:r>
              <a:rPr lang="hu-H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felé irányul</a:t>
            </a:r>
            <a:endParaRPr lang="hu-H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u-H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Belső kommunikáció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veszélyhelyzet felszámolásában</a:t>
            </a:r>
          </a:p>
          <a:p>
            <a:pPr algn="just"/>
            <a:r>
              <a:rPr lang="hu-H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résztvevők, mentésben résztvevő</a:t>
            </a:r>
          </a:p>
          <a:p>
            <a:pPr algn="just"/>
            <a:r>
              <a:rPr lang="hu-H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egységek</a:t>
            </a:r>
            <a:endParaRPr lang="hu-H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  <p:pic>
        <p:nvPicPr>
          <p:cNvPr id="1026" name="Picture 2" descr="D:\KFT-EV\Kft\Piktogrammok\green-exit-sig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6"/>
            <a:ext cx="1409053" cy="63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KFT-EV\Kft\Piktogrammok\tuzcsa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348880"/>
            <a:ext cx="854844" cy="119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KFT-EV\Kft\Előadások, konferenciák, tanulmányok\2013.10 MKOSZ-MJSZ\Megaf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920" y="3356992"/>
            <a:ext cx="97678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ktum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440361"/>
              </p:ext>
            </p:extLst>
          </p:nvPr>
        </p:nvGraphicFramePr>
        <p:xfrm>
          <a:off x="6269085" y="3698168"/>
          <a:ext cx="1981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somagoló programhéj-objektum" showAsIcon="1" r:id="rId8" imgW="1981800" imgH="685800" progId="Package">
                  <p:embed/>
                </p:oleObj>
              </mc:Choice>
              <mc:Fallback>
                <p:oleObj name="Csomagoló programhéj-objektum" showAsIcon="1" r:id="rId8" imgW="19818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69085" y="3698168"/>
                        <a:ext cx="19812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D:\KFT-EV\Kft\Előadások, konferenciák, tanulmányok\2013.10 MKOSZ-MJSZ\gp3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15" y="4509120"/>
            <a:ext cx="631634" cy="166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81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772400" cy="1368152"/>
          </a:xfrm>
        </p:spPr>
        <p:txBody>
          <a:bodyPr>
            <a:normAutofit/>
          </a:bodyPr>
          <a:lstStyle/>
          <a:p>
            <a:r>
              <a:rPr lang="hu-HU" sz="2400" dirty="0"/>
              <a:t/>
            </a:r>
            <a:br>
              <a:rPr lang="hu-HU" sz="2400" dirty="0"/>
            </a:b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1700808"/>
            <a:ext cx="6400800" cy="3960439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hu-H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Megelőző kommunikáció</a:t>
            </a:r>
          </a:p>
          <a:p>
            <a:pPr lvl="0" algn="just"/>
            <a:r>
              <a:rPr lang="hu-H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 legyen ijesztő, félelemkeltő</a:t>
            </a:r>
          </a:p>
          <a:p>
            <a:pPr lvl="0" algn="just"/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Beívódjon, rögzüljön</a:t>
            </a:r>
          </a:p>
          <a:p>
            <a:pPr lvl="0" algn="just"/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Alapinformációkat közöljön</a:t>
            </a:r>
          </a:p>
          <a:p>
            <a:pPr lvl="0" algn="just"/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Egyértelmű legyen</a:t>
            </a:r>
          </a:p>
          <a:p>
            <a:pPr lvl="0" algn="just"/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Felismerhető</a:t>
            </a:r>
          </a:p>
          <a:p>
            <a:pPr lvl="0" algn="just"/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Látható és érzékelhető</a:t>
            </a:r>
          </a:p>
          <a:p>
            <a:pPr lvl="0" algn="just"/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Figyelemfelkeltő</a:t>
            </a:r>
          </a:p>
          <a:p>
            <a:pPr lvl="0" algn="just"/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Ismerős, egyértelmű vizuális jelek</a:t>
            </a:r>
            <a:endParaRPr lang="hu-H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hu-H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Házirendet, magatartási szabályokat tegyük közzé kiadványokban, honlapokon, plakátokon.	</a:t>
            </a:r>
          </a:p>
          <a:p>
            <a:pPr lvl="0" algn="just"/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hu-HU" sz="2000" dirty="0" smtClean="0">
              <a:solidFill>
                <a:schemeClr val="tx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3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800697"/>
            <a:ext cx="7772400" cy="1556295"/>
          </a:xfrm>
        </p:spPr>
        <p:txBody>
          <a:bodyPr>
            <a:normAutofit/>
          </a:bodyPr>
          <a:lstStyle/>
          <a:p>
            <a:r>
              <a:rPr lang="hu-HU" sz="2800" dirty="0" smtClean="0"/>
              <a:t> </a:t>
            </a: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1800697"/>
            <a:ext cx="7632848" cy="4580631"/>
          </a:xfrm>
        </p:spPr>
        <p:txBody>
          <a:bodyPr>
            <a:normAutofit fontScale="92500" lnSpcReduction="10000"/>
          </a:bodyPr>
          <a:lstStyle/>
          <a:p>
            <a:pPr algn="l"/>
            <a:endParaRPr lang="hu-H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hu-H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Veszélyhelyzeti külső kommunikáció</a:t>
            </a:r>
          </a:p>
          <a:p>
            <a:pPr lvl="0" algn="just"/>
            <a:r>
              <a:rPr lang="hu-H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résztvevők irányába történő kommunikáció.</a:t>
            </a:r>
          </a:p>
          <a:p>
            <a:pPr lvl="0" algn="just"/>
            <a:r>
              <a:rPr lang="hu-H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Verbális:</a:t>
            </a:r>
          </a:p>
          <a:p>
            <a:pPr lvl="0" algn="just"/>
            <a:r>
              <a:rPr lang="hu-H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Hangosbemondó rendszer, kivetítők</a:t>
            </a:r>
          </a:p>
          <a:p>
            <a:pPr lvl="0" algn="just"/>
            <a:r>
              <a:rPr lang="hu-H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Biztonsági berendezések, eszközök, vizuális jelek</a:t>
            </a:r>
          </a:p>
          <a:p>
            <a:pPr lvl="0" algn="just"/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Non verbális:</a:t>
            </a:r>
          </a:p>
          <a:p>
            <a:pPr lvl="0" algn="just"/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Magabiztos, határozott utasítások</a:t>
            </a:r>
          </a:p>
          <a:p>
            <a:pPr lvl="0" algn="just"/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Higgadt, nyugodt </a:t>
            </a: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viselkedés</a:t>
            </a:r>
          </a:p>
          <a:p>
            <a:pPr lvl="0" algn="just"/>
            <a:endParaRPr lang="hu-H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Elhúzódó veszély esetén sajtón keresztüli kommunikáció (internet, </a:t>
            </a:r>
            <a:r>
              <a:rPr lang="hu-HU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facebook</a:t>
            </a:r>
            <a:r>
              <a:rPr lang="hu-H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twitter</a:t>
            </a:r>
            <a:endParaRPr lang="hu-HU" sz="1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hu-H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Riadalom, tanácstalanság, szervezetlenség = PÁNIK !</a:t>
            </a:r>
          </a:p>
          <a:p>
            <a:pPr lvl="0" algn="just"/>
            <a:r>
              <a:rPr lang="hu-H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„Birka effektus”</a:t>
            </a:r>
            <a:endParaRPr lang="hu-H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l"/>
            <a:endParaRPr lang="hu-H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1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578495"/>
          </a:xfrm>
        </p:spPr>
        <p:txBody>
          <a:bodyPr>
            <a:normAutofit/>
          </a:bodyPr>
          <a:lstStyle/>
          <a:p>
            <a:r>
              <a:rPr lang="hu-HU" sz="1800" b="1" dirty="0" smtClean="0">
                <a:latin typeface="Times New Roman" pitchFamily="18" charset="0"/>
                <a:cs typeface="Times New Roman" pitchFamily="18" charset="0"/>
              </a:rPr>
              <a:t>Vonatkozó jogszabályok</a:t>
            </a:r>
            <a:endParaRPr lang="hu-H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3168352"/>
          </a:xfrm>
        </p:spPr>
        <p:txBody>
          <a:bodyPr>
            <a:normAutofit/>
          </a:bodyPr>
          <a:lstStyle/>
          <a:p>
            <a:pPr algn="just"/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1996. évi XXXI. Tv a tűz elleni védekezésről, a műszaki mentésről és a tűzoltóságról.</a:t>
            </a:r>
          </a:p>
          <a:p>
            <a:pPr algn="just"/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28/2011. (IX. 6.) BM rendelettel hatályba léptetett OTSZ</a:t>
            </a:r>
          </a:p>
          <a:p>
            <a:pPr algn="just"/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30/1996. (XII. 6.) BM rendelet a tűzvédelmi szabályzat készítéséről</a:t>
            </a:r>
          </a:p>
          <a:p>
            <a:pPr algn="just"/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Műszaki követelmények:</a:t>
            </a:r>
          </a:p>
          <a:p>
            <a:pPr algn="l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 Az MSZ EN 13200-6:2007 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Nézőtéri 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berendezések. 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rész: 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Egyéb követelmények:</a:t>
            </a:r>
          </a:p>
          <a:p>
            <a:pPr algn="l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létesítményre vonatkozó </a:t>
            </a:r>
            <a:r>
              <a:rPr lang="hu-H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Tűzvédelmi Szabályzat és</a:t>
            </a:r>
          </a:p>
          <a:p>
            <a:pPr algn="l"/>
            <a:r>
              <a:rPr lang="hu-H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Tűzriadó 	Terv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kiürítési – evakuációs protokoll</a:t>
            </a:r>
            <a:r>
              <a:rPr lang="hu-HU" sz="1600" dirty="0" smtClean="0">
                <a:latin typeface="Times New Roman" pitchFamily="18" charset="0"/>
                <a:cs typeface="Times New Roman" pitchFamily="18" charset="0"/>
              </a:rPr>
              <a:t>				</a:t>
            </a:r>
            <a:endParaRPr lang="hu-H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800697"/>
            <a:ext cx="7772400" cy="1556295"/>
          </a:xfrm>
        </p:spPr>
        <p:txBody>
          <a:bodyPr>
            <a:normAutofit/>
          </a:bodyPr>
          <a:lstStyle/>
          <a:p>
            <a:r>
              <a:rPr lang="hu-HU" sz="2800" dirty="0" smtClean="0"/>
              <a:t> </a:t>
            </a: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1800697"/>
            <a:ext cx="7632848" cy="458063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hu-H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Külső kommunikációs stratégia</a:t>
            </a: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l"/>
            <a:endParaRPr lang="hu-H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megfelelő kommunikátor kiválasztása, már az előkészítési fázisban (intézkedési protokoll) Elsődleges feladata a tömegpánik elkerülése. (legyen helyismerete, ismerje a veszély nagyságát – legyen jól informált, a résztvevő típusokat – szurkolók-, az információt befogadók lelki állapotát.</a:t>
            </a:r>
          </a:p>
          <a:p>
            <a:pPr algn="l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szakértelem (mit és hogyan mondjuk)</a:t>
            </a:r>
          </a:p>
          <a:p>
            <a:pPr algn="l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empátia</a:t>
            </a:r>
          </a:p>
          <a:p>
            <a:pPr algn="l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„alacsony vérnyomás” – higgadtság</a:t>
            </a:r>
          </a:p>
          <a:p>
            <a:pPr algn="l"/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megfelelő helyszín kiválasztása </a:t>
            </a:r>
            <a:r>
              <a:rPr lang="hu-H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LEGYEN CSEND !!! Háttérzajoktól mentes !</a:t>
            </a:r>
            <a:endParaRPr lang="hu-H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infrastrukturális alkalmasság (szünetmentes, evakuációs 				berendezések, kommunikációs csatornákkal felszerelt, internet, 			vonalas telefon)</a:t>
            </a:r>
          </a:p>
          <a:p>
            <a:pPr algn="l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védettség vandalizmus és egyéb veszélyektől</a:t>
            </a:r>
          </a:p>
          <a:p>
            <a:pPr algn="l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megközelíthetőség, de központi hely</a:t>
            </a:r>
          </a:p>
          <a:p>
            <a:pPr algn="l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irányítási központ ha van</a:t>
            </a:r>
          </a:p>
          <a:p>
            <a:pPr algn="l"/>
            <a:r>
              <a:rPr lang="hu-H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l"/>
            <a:r>
              <a:rPr lang="hu-H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l"/>
            <a:endParaRPr lang="hu-H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5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55576" y="1916832"/>
            <a:ext cx="7772400" cy="4004567"/>
          </a:xfrm>
        </p:spPr>
        <p:txBody>
          <a:bodyPr>
            <a:normAutofit/>
          </a:bodyPr>
          <a:lstStyle/>
          <a:p>
            <a:r>
              <a:rPr lang="hu-HU" sz="2800" dirty="0" smtClean="0"/>
              <a:t> </a:t>
            </a: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1800697"/>
            <a:ext cx="7632848" cy="4580631"/>
          </a:xfrm>
        </p:spPr>
        <p:txBody>
          <a:bodyPr>
            <a:normAutofit/>
          </a:bodyPr>
          <a:lstStyle/>
          <a:p>
            <a:pPr algn="just"/>
            <a:r>
              <a:rPr lang="hu-H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Veszélyhelyzeti belső kommunikáció: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A mentésben résztvevők közti kommunikáció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A biztonsági személyzet egymás közti kommunikációja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Rendezésben résztvevők kommunikációja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Döntéshozatali mechanizmus, mint 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kommunikáció</a:t>
            </a:r>
            <a:endParaRPr lang="hu-H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u-H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Rejtjeles kommunikáció a veszélyhelyzeti belső kommunikáció !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Belső információk nem mehetnek ki a résztvevők irányába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Rádióforgalmazást halják a résztvevők és továbbítják, kombinálnak, 	félreértik = PÁNIK!</a:t>
            </a:r>
          </a:p>
          <a:p>
            <a:pPr algn="just"/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/>
            <a:endParaRPr lang="hu-H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hu-H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hu-H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5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936104"/>
          </a:xfrm>
        </p:spPr>
        <p:txBody>
          <a:bodyPr>
            <a:normAutofit/>
          </a:bodyPr>
          <a:lstStyle/>
          <a:p>
            <a:r>
              <a:rPr lang="hu-H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Belső </a:t>
            </a:r>
            <a:r>
              <a:rPr lang="hu-HU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kommunikációs stratégia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hu-HU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lvl="0" indent="0">
              <a:buNone/>
            </a:pPr>
            <a:endParaRPr lang="hu-HU" sz="1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hu-H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Az első számú irányító, vezető kiválasztása</a:t>
            </a:r>
            <a:r>
              <a:rPr lang="hu-H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már az előkészítési fázisban (intézkedési protokoll) Elsődleges feladata a </a:t>
            </a:r>
            <a:r>
              <a:rPr lang="hu-H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rendezésben résztvevő csoportok közül a megfelelő irányító személy kiválasztása. Az információs csoportok szűkítése.</a:t>
            </a:r>
            <a:endParaRPr lang="hu-H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hu-H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hu-H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mentésben résztvevők, szervezők, válságstáb vezetése</a:t>
            </a:r>
            <a:endParaRPr lang="hu-H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hu-H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hu-H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különböző szervezésben résztvevő csoportok közös tevékenységének irányítása</a:t>
            </a:r>
            <a:endParaRPr lang="hu-H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hu-H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hu-H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szelekció, milyen és mennyi információt kell az egyes csoportok előtt feltárni.</a:t>
            </a:r>
            <a:endParaRPr lang="hu-H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hu-H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hu-H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belső kommunikáció során lényeges:</a:t>
            </a:r>
          </a:p>
          <a:p>
            <a:pPr marL="0" lvl="0" indent="0">
              <a:buNone/>
            </a:pPr>
            <a:r>
              <a:rPr lang="hu-H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hogy csak valós ismert tényeket közöljünk</a:t>
            </a:r>
          </a:p>
          <a:p>
            <a:pPr marL="0" lvl="0" indent="0">
              <a:buNone/>
            </a:pPr>
            <a:r>
              <a:rPr lang="hu-H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hogy az események szakszerű irányításáról meggyőzzük a résztvevőket (a bizonytalanság 	káoszhoz vezethet)</a:t>
            </a:r>
          </a:p>
          <a:p>
            <a:pPr marL="0" lvl="0" indent="0">
              <a:buNone/>
            </a:pPr>
            <a:r>
              <a:rPr lang="hu-H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hogy a résztvevők irányába ne menjenek ki belső információk</a:t>
            </a:r>
            <a:endParaRPr lang="hu-H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28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800697"/>
            <a:ext cx="7772400" cy="1556295"/>
          </a:xfrm>
        </p:spPr>
        <p:txBody>
          <a:bodyPr>
            <a:normAutofit/>
          </a:bodyPr>
          <a:lstStyle/>
          <a:p>
            <a:r>
              <a:rPr lang="hu-HU" sz="2800" dirty="0" smtClean="0"/>
              <a:t> </a:t>
            </a: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1800697"/>
            <a:ext cx="7632848" cy="4580631"/>
          </a:xfrm>
        </p:spPr>
        <p:txBody>
          <a:bodyPr>
            <a:normAutofit/>
          </a:bodyPr>
          <a:lstStyle/>
          <a:p>
            <a:r>
              <a:rPr lang="hu-H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Köszönöm a figyelmet!</a:t>
            </a:r>
            <a:r>
              <a:rPr lang="hu-H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/>
            <a:endParaRPr lang="hu-H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hu-H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hu-H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hu-H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hu-H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hu-H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hu-H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		Gyenge Koppány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331640" y="551723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7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578495"/>
          </a:xfrm>
        </p:spPr>
        <p:txBody>
          <a:bodyPr>
            <a:normAutofit/>
          </a:bodyPr>
          <a:lstStyle/>
          <a:p>
            <a:r>
              <a:rPr lang="hu-HU" sz="1800" b="1" dirty="0" smtClean="0">
                <a:latin typeface="Times New Roman" pitchFamily="18" charset="0"/>
                <a:cs typeface="Times New Roman" pitchFamily="18" charset="0"/>
              </a:rPr>
              <a:t>Felelősségi kérdéskörök</a:t>
            </a:r>
            <a:endParaRPr lang="hu-H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3168352"/>
          </a:xfrm>
        </p:spPr>
        <p:txBody>
          <a:bodyPr>
            <a:normAutofit/>
          </a:bodyPr>
          <a:lstStyle/>
          <a:p>
            <a:pPr algn="just"/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sport események biztonságos működtetéséért a szervező a felelős ! </a:t>
            </a:r>
          </a:p>
          <a:p>
            <a:pPr algn="just"/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Mindenki, aki az esemény lebonyolításán részt vesz felelősséggel tartozik a saját feladatkörében a résztvevők biztonságos szórakozásáért:</a:t>
            </a: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rendezvényszervező, tulajdonos, ügyvezető</a:t>
            </a: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biztonsági vezető, csoport vagy szektor parancsnokok</a:t>
            </a: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szaktanácsadók, szakma specifikus vezetők</a:t>
            </a: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műszaki személyzet, technikusok</a:t>
            </a: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biztonsági őrök</a:t>
            </a: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sportolók</a:t>
            </a:r>
            <a:endParaRPr lang="hu-H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6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1152127"/>
          </a:xfrm>
        </p:spPr>
        <p:txBody>
          <a:bodyPr>
            <a:normAutofit/>
          </a:bodyPr>
          <a:lstStyle/>
          <a:p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Veszélyhelyzet kezelés nagy tömegeket befogadó sportrendezvények alkalmával</a:t>
            </a:r>
            <a:endParaRPr lang="hu-H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864096"/>
          </a:xfrm>
        </p:spPr>
        <p:txBody>
          <a:bodyPr>
            <a:normAutofit fontScale="85000" lnSpcReduction="20000"/>
          </a:bodyPr>
          <a:lstStyle/>
          <a:p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Zárt téri megrendezett események</a:t>
            </a:r>
          </a:p>
          <a:p>
            <a:endParaRPr lang="hu-H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Veszélyhelyzet</a:t>
            </a:r>
            <a:endParaRPr lang="hu-H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971600" y="3501008"/>
            <a:ext cx="7344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1600" dirty="0" smtClean="0">
                <a:latin typeface="Times New Roman" pitchFamily="18" charset="0"/>
                <a:cs typeface="Times New Roman" pitchFamily="18" charset="0"/>
              </a:rPr>
              <a:t>Résztvevői oldalról:</a:t>
            </a:r>
          </a:p>
          <a:p>
            <a:r>
              <a:rPr lang="hu-HU" sz="1600" dirty="0" smtClean="0">
                <a:latin typeface="Times New Roman" pitchFamily="18" charset="0"/>
                <a:cs typeface="Times New Roman" pitchFamily="18" charset="0"/>
              </a:rPr>
              <a:t>	Minden olyan számított vagy nem várt esemény, mely a rendezvényen 	résztvevők biztonságát  - biztonság érzetét, testi épségét vagy az 	életét 	veszélyezteti. </a:t>
            </a:r>
          </a:p>
          <a:p>
            <a:endParaRPr lang="hu-HU" sz="1600" dirty="0">
              <a:latin typeface="Times New Roman" pitchFamily="18" charset="0"/>
              <a:cs typeface="Times New Roman" pitchFamily="18" charset="0"/>
            </a:endParaRPr>
          </a:p>
          <a:p>
            <a:endParaRPr lang="hu-H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1600" dirty="0" smtClean="0">
                <a:latin typeface="Times New Roman" pitchFamily="18" charset="0"/>
                <a:cs typeface="Times New Roman" pitchFamily="18" charset="0"/>
              </a:rPr>
              <a:t>Rendezvénytechnikai, illetőleg szervezői oldalról:</a:t>
            </a:r>
          </a:p>
          <a:p>
            <a:r>
              <a:rPr lang="hu-HU" sz="1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latin typeface="Times New Roman" pitchFamily="18" charset="0"/>
                <a:cs typeface="Times New Roman" pitchFamily="18" charset="0"/>
              </a:rPr>
              <a:t>Minden olyan számított vagy nem várt esemény, mely a rendezvény 	biztonságos lebonyolítását veszélyezteti</a:t>
            </a:r>
            <a:endParaRPr lang="hu-H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1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800697"/>
            <a:ext cx="7772400" cy="764207"/>
          </a:xfrm>
        </p:spPr>
        <p:txBody>
          <a:bodyPr>
            <a:normAutofit fontScale="90000"/>
          </a:bodyPr>
          <a:lstStyle/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Veszélyhelyzeti előkészítés, felkészülés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célja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Társadalmi és egyéni célok</a:t>
            </a:r>
            <a:b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35353" y="2476636"/>
            <a:ext cx="6400800" cy="3760676"/>
          </a:xfrm>
        </p:spPr>
        <p:txBody>
          <a:bodyPr>
            <a:noAutofit/>
          </a:bodyPr>
          <a:lstStyle/>
          <a:p>
            <a:pPr marL="449580" algn="just">
              <a:spcAft>
                <a:spcPts val="0"/>
              </a:spcAft>
            </a:pP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Társadalmi cél: A rendezvényen tartózkodók biztonságban, épségben szórakozzanak, majd ahogy érkeztek, úgy hagyják el a helyszínt</a:t>
            </a:r>
          </a:p>
          <a:p>
            <a:pPr marL="449580" algn="just">
              <a:spcAft>
                <a:spcPts val="0"/>
              </a:spcAft>
            </a:pPr>
            <a:endParaRPr lang="hu-HU" sz="16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449580" algn="just"/>
            <a:r>
              <a:rPr lang="hu-H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Egyéni cél: Ne kerüljünk vizsgálati fogságba, előzetesbe, </a:t>
            </a:r>
            <a:r>
              <a:rPr lang="hu-H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börtönbe</a:t>
            </a:r>
            <a:endParaRPr lang="hu-HU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449580" algn="just">
              <a:spcAft>
                <a:spcPts val="0"/>
              </a:spcAft>
            </a:pPr>
            <a:endParaRPr lang="hu-HU" sz="16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449580" algn="just">
              <a:spcAft>
                <a:spcPts val="0"/>
              </a:spcAft>
            </a:pP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Az előkésztés célja: </a:t>
            </a: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azon követelmények, feladatok, használati és működési tűzvédelmi, biztonságtechnikai szabályok meghatározása, melyek betartása során elkerülhetők, illetőleg a minimálisra csökkenthetők a tűz, baleset, tömegszerencsétlenségek kialakulásainak veszélyei. </a:t>
            </a:r>
          </a:p>
          <a:p>
            <a:pPr marL="449580"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 </a:t>
            </a:r>
          </a:p>
          <a:p>
            <a:pPr marL="449580"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Célunk a felkészülés során, </a:t>
            </a: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hogy amennyiben mégis bekövetkezik egy nem várt esemény, veszélyhelyzet, úgy mindenki, aki 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az esemény </a:t>
            </a: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biztonságos lebonyolításán dogozik, vagy abban részt vesz, ismerje 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veszélyhelyzet </a:t>
            </a: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esetére meghatározott elvégzendő 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feladatait.</a:t>
            </a:r>
          </a:p>
          <a:p>
            <a:pPr marL="449580" algn="just">
              <a:spcBef>
                <a:spcPts val="0"/>
              </a:spcBef>
              <a:spcAft>
                <a:spcPts val="0"/>
              </a:spcAft>
            </a:pPr>
            <a:endParaRPr lang="hu-HU" sz="1600" dirty="0">
              <a:latin typeface="Times New Roman"/>
              <a:ea typeface="Times New Roman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971600" y="3501008"/>
            <a:ext cx="73448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 smtClean="0"/>
          </a:p>
          <a:p>
            <a:endParaRPr lang="hu-HU" sz="1600" dirty="0" smtClean="0"/>
          </a:p>
        </p:txBody>
      </p:sp>
    </p:spTree>
    <p:extLst>
      <p:ext uri="{BB962C8B-B14F-4D97-AF65-F5344CB8AC3E}">
        <p14:creationId xmlns:p14="http://schemas.microsoft.com/office/powerpoint/2010/main" val="190963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772400" cy="936104"/>
          </a:xfrm>
        </p:spPr>
        <p:txBody>
          <a:bodyPr>
            <a:normAutofit fontScale="90000"/>
          </a:bodyPr>
          <a:lstStyle/>
          <a:p>
            <a:r>
              <a:rPr lang="hu-HU" sz="2400" dirty="0">
                <a:latin typeface="Times New Roman" pitchFamily="18" charset="0"/>
                <a:cs typeface="Times New Roman" pitchFamily="18" charset="0"/>
              </a:rPr>
              <a:t>Veszélyhelyzetekre történő felkészülés, kockázat elemzés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420888"/>
            <a:ext cx="6400800" cy="3240359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Veszélyhelyzet kezelési dokumentáció 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felkészülés, kockázat elemzés és végrehajtási protokoll vagy jellemzően a </a:t>
            </a:r>
            <a:r>
              <a:rPr lang="hu-HU" sz="16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Tűzriadó Terv, mivel általában nincs más!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):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hu-HU" sz="1600" dirty="0" smtClean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veszélyhelyzet kezelési dokumentáció alapjaiban határozza 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meg 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biztonságtechnikai, rendészeti 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tárgyban a rendezvényen 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folyó bármely tevékenység biztonságos, rendezett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rendeltetésszerű működésének 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biztosítását, illetőleg nem 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várt </a:t>
            </a:r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események, cselekmények 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kapcsán végrehajtandó 	feladatokat.</a:t>
            </a:r>
          </a:p>
          <a:p>
            <a:pPr algn="just">
              <a:spcBef>
                <a:spcPts val="0"/>
              </a:spcBef>
            </a:pP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tervben minden olyan valós kockázati tényezőt ki kell dolgozni, mely veszélyt jelenthet a rendezvényen résztvevőkre. A valós veszélyekre, valós választ kell adni.</a:t>
            </a:r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hu-HU" sz="1600" dirty="0">
              <a:latin typeface="Times New Roman"/>
              <a:ea typeface="Times New Roman"/>
            </a:endParaRPr>
          </a:p>
          <a:p>
            <a:endParaRPr lang="hu-HU" sz="2000" dirty="0" smtClean="0">
              <a:solidFill>
                <a:schemeClr val="tx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7772400" cy="864095"/>
          </a:xfrm>
        </p:spPr>
        <p:txBody>
          <a:bodyPr>
            <a:normAutofit fontScale="90000"/>
          </a:bodyPr>
          <a:lstStyle/>
          <a:p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Veszélyhelyzetek típusai, melyek előfordulhatnak egy sport rendezvény kapcsán, melyek felszámolására választ kell adnunk, megoldást kell találnunk.</a:t>
            </a:r>
            <a:r>
              <a:rPr lang="hu-HU" sz="2400" dirty="0" smtClean="0"/>
              <a:t/>
            </a:r>
            <a:br>
              <a:rPr lang="hu-HU" sz="2400" dirty="0" smtClean="0"/>
            </a:b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636912"/>
            <a:ext cx="6400800" cy="403244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Reális veszélyek: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b="1" dirty="0">
                <a:solidFill>
                  <a:schemeClr val="tx1"/>
                </a:solidFill>
                <a:latin typeface="Times New Roman"/>
                <a:ea typeface="Times New Roman"/>
              </a:rPr>
              <a:t>	</a:t>
            </a:r>
            <a:r>
              <a:rPr lang="hu-H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állandó, minden sport rendezvényen </a:t>
            </a:r>
            <a:r>
              <a:rPr lang="hu-H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előfordulhatnak: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Tűzeset:</a:t>
            </a:r>
            <a:endParaRPr lang="hu-HU" sz="1600" b="1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- belső tűzesetek (nem várt esemény)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	nyílt </a:t>
            </a: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láng, szándékos 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tűzokozás</a:t>
            </a:r>
            <a:endParaRPr lang="hu-HU" sz="16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- robbanás </a:t>
            </a: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okozta tűzesetek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- elektromos meghibásodás okozta tűzesetek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-- pirotechnikai eszközök által okozott tűzesetek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hu-HU" sz="16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Kockázat: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	- égési sérülések, füst mérgezés, pánik reakció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- tűz tovább terjedése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- tűz keletkezése kapcsán további veszélyhelyzetek kialakulása</a:t>
            </a:r>
            <a:endParaRPr lang="hu-HU" sz="16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hu-HU" sz="1600" dirty="0">
              <a:latin typeface="Times New Roman"/>
              <a:ea typeface="Times New Roman"/>
            </a:endParaRPr>
          </a:p>
          <a:p>
            <a:endParaRPr lang="hu-HU" sz="2000" dirty="0" smtClean="0">
              <a:solidFill>
                <a:schemeClr val="tx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1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772400" cy="1368152"/>
          </a:xfrm>
        </p:spPr>
        <p:txBody>
          <a:bodyPr>
            <a:normAutofit/>
          </a:bodyPr>
          <a:lstStyle/>
          <a:p>
            <a:r>
              <a:rPr lang="hu-HU" sz="2400" dirty="0"/>
              <a:t/>
            </a:r>
            <a:br>
              <a:rPr lang="hu-HU" sz="2400" dirty="0"/>
            </a:b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1700808"/>
            <a:ext cx="6400800" cy="3960439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Mit tehetünk a megelőzés kapcsán?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hu-HU" sz="16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	- a beengedésnél történő átvizsgálás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- elektromos berendezések felülvizsgálata, ellenőrzése, a 	kiépítés során a jogszabályok, műszaki előírások betartása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- a tűzvédelmi szabályzatban foglaltak betartása, betartatása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- robbanások megelőzése, PB palackok használatának 	korlátozása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- pirotechnikai eszközök használóinak felkutatása, kiemelése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	- tűzvédelmi oktatások tartása a rendezvény lebonyolításán 	dolgozók részére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	- helyszíni tűzoltó szolgálat 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alkalmazása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schemeClr val="tx1"/>
                </a:solidFill>
                <a:latin typeface="Times New Roman"/>
                <a:ea typeface="Times New Roman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- házirend és tűzmegelőzési kommunikáció késztése, közzététele</a:t>
            </a:r>
            <a:endParaRPr lang="hu-HU" sz="16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hu-HU" sz="1600" dirty="0" smtClean="0">
              <a:latin typeface="Times New Roman"/>
              <a:ea typeface="Times New Roman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hu-HU" sz="1600" dirty="0">
              <a:latin typeface="Times New Roman"/>
              <a:ea typeface="Times New Roman"/>
            </a:endParaRPr>
          </a:p>
          <a:p>
            <a:endParaRPr lang="hu-HU" sz="2000" dirty="0" smtClean="0">
              <a:solidFill>
                <a:schemeClr val="tx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0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772400" cy="1368152"/>
          </a:xfrm>
        </p:spPr>
        <p:txBody>
          <a:bodyPr>
            <a:normAutofit/>
          </a:bodyPr>
          <a:lstStyle/>
          <a:p>
            <a:r>
              <a:rPr lang="hu-HU" sz="2400" dirty="0"/>
              <a:t/>
            </a:r>
            <a:br>
              <a:rPr lang="hu-HU" sz="2400" dirty="0"/>
            </a:b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1800697"/>
            <a:ext cx="6400800" cy="3572519"/>
          </a:xfrm>
        </p:spPr>
        <p:txBody>
          <a:bodyPr>
            <a:normAutofit/>
          </a:bodyPr>
          <a:lstStyle/>
          <a:p>
            <a:pPr algn="just"/>
            <a:r>
              <a:rPr lang="hu-H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társadalmi, környezeti, szociológiai veszélyhelyzet, pánik </a:t>
            </a:r>
            <a:r>
              <a:rPr lang="hu-H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helyzet politikai </a:t>
            </a:r>
            <a:r>
              <a:rPr lang="hu-H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jellegű </a:t>
            </a:r>
            <a:r>
              <a:rPr lang="hu-H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veszélyhelyzet:</a:t>
            </a:r>
          </a:p>
          <a:p>
            <a:endParaRPr lang="hu-HU" sz="1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etnikai, vallási, szurkolói hovatartozás miatt kialakult 	nézeteltérések, tömegverekedések</a:t>
            </a: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közlekedési fennakadások, a rendezvény miatt kialakult 	közlekedési káoszból adódó veszélyhelyzetek</a:t>
            </a: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beléptetés kapcsán kialakult tömeg által generált 	veszélyhelyzetek</a:t>
            </a: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sportolói huliganizmus</a:t>
            </a: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szándékos károkozás következtében kialakult veszélyhelyzet</a:t>
            </a:r>
          </a:p>
          <a:p>
            <a:pPr algn="just"/>
            <a:r>
              <a:rPr lang="hu-H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pánik</a:t>
            </a:r>
          </a:p>
          <a:p>
            <a:pPr algn="just"/>
            <a:endParaRPr lang="hu-H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hu-HU" sz="1600" b="1" u="sng" dirty="0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29174"/>
            <a:ext cx="753199" cy="7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2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461</Words>
  <Application>Microsoft Office PowerPoint</Application>
  <PresentationFormat>Diavetítés a képernyőre (4:3 oldalarány)</PresentationFormat>
  <Paragraphs>260</Paragraphs>
  <Slides>23</Slides>
  <Notes>4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5" baseType="lpstr">
      <vt:lpstr>Office-téma</vt:lpstr>
      <vt:lpstr>Csomagoló programhéj-objektum</vt:lpstr>
      <vt:lpstr>Biztonságtechnikai szakmai fórum   MJSZ-MKOSZ</vt:lpstr>
      <vt:lpstr>Vonatkozó jogszabályok</vt:lpstr>
      <vt:lpstr>Felelősségi kérdéskörök</vt:lpstr>
      <vt:lpstr>Veszélyhelyzet kezelés nagy tömegeket befogadó sportrendezvények alkalmával</vt:lpstr>
      <vt:lpstr>Veszélyhelyzeti előkészítés, felkészülés célja Társadalmi és egyéni célok </vt:lpstr>
      <vt:lpstr>Veszélyhelyzetekre történő felkészülés, kockázat elemzés  </vt:lpstr>
      <vt:lpstr>Veszélyhelyzetek típusai, melyek előfordulhatnak egy sport rendezvény kapcsán, melyek felszámolására választ kell adnunk, megoldást kell találnunk. </vt:lpstr>
      <vt:lpstr>  </vt:lpstr>
      <vt:lpstr>  </vt:lpstr>
      <vt:lpstr> </vt:lpstr>
      <vt:lpstr> </vt:lpstr>
      <vt:lpstr> </vt:lpstr>
      <vt:lpstr> </vt:lpstr>
      <vt:lpstr> </vt:lpstr>
      <vt:lpstr>PowerPoint bemutató</vt:lpstr>
      <vt:lpstr>PowerPoint bemutató</vt:lpstr>
      <vt:lpstr> </vt:lpstr>
      <vt:lpstr>  </vt:lpstr>
      <vt:lpstr> </vt:lpstr>
      <vt:lpstr> </vt:lpstr>
      <vt:lpstr> </vt:lpstr>
      <vt:lpstr>Belső kommunikációs stratégia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Magyar Olimpiai Bizottság Konferncia</dc:title>
  <dc:creator>Gyenge Koppány</dc:creator>
  <cp:lastModifiedBy>Gyenge Koppány</cp:lastModifiedBy>
  <cp:revision>77</cp:revision>
  <dcterms:created xsi:type="dcterms:W3CDTF">2013-05-04T11:51:09Z</dcterms:created>
  <dcterms:modified xsi:type="dcterms:W3CDTF">2013-10-01T14:26:26Z</dcterms:modified>
</cp:coreProperties>
</file>